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4" r:id="rId5"/>
    <p:sldId id="263" r:id="rId6"/>
    <p:sldId id="265" r:id="rId7"/>
    <p:sldId id="266" r:id="rId8"/>
    <p:sldId id="283" r:id="rId9"/>
    <p:sldId id="296" r:id="rId10"/>
    <p:sldId id="271" r:id="rId11"/>
    <p:sldId id="272" r:id="rId12"/>
    <p:sldId id="273" r:id="rId13"/>
    <p:sldId id="293" r:id="rId14"/>
    <p:sldId id="29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C4DA"/>
    <a:srgbClr val="6CB3AD"/>
    <a:srgbClr val="4678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76327B-4D42-4EF9-9047-BF051F6F16C1}" v="25" dt="2026-07-31T16:29:44.4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istbok-topics.ucgis.org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s://bok.eo4geo.eu/GIST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isci.org/PreGISP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F40D3BE-0DF3-A741-50A4-220D34CEB621}"/>
              </a:ext>
            </a:extLst>
          </p:cNvPr>
          <p:cNvSpPr>
            <a:spLocks noGrp="1"/>
          </p:cNvSpPr>
          <p:nvPr/>
        </p:nvSpPr>
        <p:spPr>
          <a:xfrm>
            <a:off x="2268" y="2122488"/>
            <a:ext cx="6746874" cy="26543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/>
              <a:t>Introducing the </a:t>
            </a:r>
            <a:r>
              <a:rPr lang="en-US" sz="6600" b="1" dirty="0" err="1"/>
              <a:t>PreGISP</a:t>
            </a:r>
            <a:r>
              <a:rPr lang="en-US" sz="6600" dirty="0">
                <a:ea typeface="+mj-lt"/>
                <a:cs typeface="+mj-lt"/>
              </a:rPr>
              <a:t>®</a:t>
            </a:r>
            <a:r>
              <a:rPr lang="en-US" sz="6600" b="1" dirty="0"/>
              <a:t> Program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15FFEAB-0196-85E1-0D1A-FAAA9FAAE7E8}"/>
              </a:ext>
            </a:extLst>
          </p:cNvPr>
          <p:cNvSpPr>
            <a:spLocks noGrp="1"/>
          </p:cNvSpPr>
          <p:nvPr/>
        </p:nvSpPr>
        <p:spPr>
          <a:xfrm>
            <a:off x="904875" y="4926013"/>
            <a:ext cx="4752975" cy="108426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i="1" dirty="0">
                <a:solidFill>
                  <a:srgbClr val="6CB3AD"/>
                </a:solidFill>
                <a:latin typeface="Aptos Display"/>
                <a:cs typeface="Arial"/>
              </a:rPr>
              <a:t>A Smart Start For Emerging GIS Professionals</a:t>
            </a:r>
            <a:endParaRPr lang="en-US" sz="2800" dirty="0"/>
          </a:p>
        </p:txBody>
      </p:sp>
      <p:pic>
        <p:nvPicPr>
          <p:cNvPr id="2" name="Picture 1" descr="A logo of a company&#10;&#10;AI-generated content may be incorrect.">
            <a:extLst>
              <a:ext uri="{FF2B5EF4-FFF2-40B4-BE49-F238E27FC236}">
                <a16:creationId xmlns:a16="http://schemas.microsoft.com/office/drawing/2014/main" id="{728EE6AD-4212-21BE-68B6-B55BE8749B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325" y="133350"/>
            <a:ext cx="3181350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589783-7B6C-5D8B-FBC9-4BE9F32BC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D23E77-D3DA-3930-F758-1FF8E3954EEF}"/>
              </a:ext>
            </a:extLst>
          </p:cNvPr>
          <p:cNvSpPr txBox="1"/>
          <p:nvPr/>
        </p:nvSpPr>
        <p:spPr>
          <a:xfrm>
            <a:off x="6753225" y="5029200"/>
            <a:ext cx="508635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Aptos"/>
                <a:cs typeface="Arial"/>
              </a:rPr>
              <a:t>Exam Creation, Content, and Study Resources</a:t>
            </a:r>
            <a:endParaRPr lang="en-US" sz="2000" dirty="0">
              <a:solidFill>
                <a:srgbClr val="FFFFFF"/>
              </a:solidFill>
              <a:latin typeface="Aptos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3B7D37-B366-A1D7-31CA-ED36480E44FC}"/>
              </a:ext>
            </a:extLst>
          </p:cNvPr>
          <p:cNvSpPr txBox="1"/>
          <p:nvPr/>
        </p:nvSpPr>
        <p:spPr>
          <a:xfrm>
            <a:off x="550636" y="1611993"/>
            <a:ext cx="5353050" cy="34163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b="1" dirty="0">
                <a:solidFill>
                  <a:srgbClr val="4678B3"/>
                </a:solidFill>
                <a:latin typeface="Aptos Display"/>
                <a:cs typeface="Arial"/>
              </a:rPr>
              <a:t>THE </a:t>
            </a:r>
            <a:endParaRPr lang="en-US" dirty="0"/>
          </a:p>
          <a:p>
            <a:r>
              <a:rPr lang="en-US" sz="7200" b="1" dirty="0" err="1">
                <a:solidFill>
                  <a:srgbClr val="4678B3"/>
                </a:solidFill>
                <a:latin typeface="Aptos Display"/>
                <a:cs typeface="Arial"/>
              </a:rPr>
              <a:t>PreGISP</a:t>
            </a:r>
            <a:r>
              <a:rPr lang="en-US" sz="7200" dirty="0">
                <a:solidFill>
                  <a:srgbClr val="4678B3"/>
                </a:solidFill>
                <a:ea typeface="+mn-lt"/>
                <a:cs typeface="+mn-lt"/>
              </a:rPr>
              <a:t>®</a:t>
            </a:r>
          </a:p>
          <a:p>
            <a:r>
              <a:rPr lang="en-US" sz="7200" b="1" dirty="0">
                <a:solidFill>
                  <a:srgbClr val="4678B3"/>
                </a:solidFill>
                <a:latin typeface="Aptos Display"/>
                <a:cs typeface="Arial"/>
              </a:rPr>
              <a:t>EXAM</a:t>
            </a:r>
          </a:p>
        </p:txBody>
      </p:sp>
      <p:pic>
        <p:nvPicPr>
          <p:cNvPr id="6" name="Picture 5" descr="GISCI Has a New Logo and Soon, a New Look | NYS GIS Association">
            <a:extLst>
              <a:ext uri="{FF2B5EF4-FFF2-40B4-BE49-F238E27FC236}">
                <a16:creationId xmlns:a16="http://schemas.microsoft.com/office/drawing/2014/main" id="{99E72AB6-9281-6EEA-33E1-0AEBD5D88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25" y="6358509"/>
            <a:ext cx="2743200" cy="48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29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5D437C-F982-7229-E498-9E9163E32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CCC92-58AA-B485-E3FF-E19074B65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4678B3"/>
                </a:solidFill>
                <a:latin typeface="Aptos"/>
                <a:cs typeface="Arial"/>
              </a:rPr>
              <a:t>About the Exam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A140F4-74B1-992A-F7AF-7B54059B2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9400"/>
            <a:ext cx="9534525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Aptos"/>
                <a:cs typeface="Arial"/>
              </a:rPr>
              <a:t>Derived from the combined the knowledge bases of the UCGIS </a:t>
            </a:r>
            <a:r>
              <a:rPr lang="en-US" u="sng" dirty="0">
                <a:latin typeface="Aptos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GIS&amp;T Body of Knowledge</a:t>
            </a:r>
            <a:r>
              <a:rPr lang="en-US" dirty="0">
                <a:latin typeface="Aptos"/>
                <a:cs typeface="Arial"/>
              </a:rPr>
              <a:t> and the European </a:t>
            </a:r>
            <a:r>
              <a:rPr lang="en-US" u="sng" dirty="0">
                <a:latin typeface="Aptos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EO4GEO Body of Knowledge</a:t>
            </a:r>
            <a:endParaRPr lang="en-US">
              <a:latin typeface="Aptos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lvl="1">
              <a:buFont typeface="Arial"/>
              <a:buChar char="•"/>
            </a:pPr>
            <a:r>
              <a:rPr lang="en-US" sz="2800" dirty="0">
                <a:latin typeface="Aptos"/>
                <a:cs typeface="Arial"/>
              </a:rPr>
              <a:t>521 knowledge, skills, and abilities (KSAs) identified. </a:t>
            </a:r>
            <a:endParaRPr lang="en-US" sz="2800">
              <a:latin typeface="Aptos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Aptos"/>
                <a:ea typeface="Lato"/>
                <a:cs typeface="Lato"/>
              </a:rPr>
              <a:t>The exam is designed to assess the knowledge you’ve gained during your education, </a:t>
            </a:r>
            <a:r>
              <a:rPr lang="en-US" dirty="0">
                <a:latin typeface="Aptos"/>
                <a:ea typeface="Lato"/>
                <a:cs typeface="Arial"/>
              </a:rPr>
              <a:t>covering </a:t>
            </a:r>
            <a:r>
              <a:rPr lang="en-US" dirty="0">
                <a:latin typeface="Aptos"/>
                <a:cs typeface="Arial"/>
              </a:rPr>
              <a:t>13 of these knowledge areas</a:t>
            </a:r>
          </a:p>
          <a:p>
            <a:pPr>
              <a:buFont typeface="Arial"/>
              <a:buChar char="•"/>
            </a:pPr>
            <a:r>
              <a:rPr lang="en-US" dirty="0">
                <a:latin typeface="Aptos"/>
                <a:cs typeface="Arial"/>
              </a:rPr>
              <a:t>The exam is proctored online, and costs $125 per attempt.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Aptos"/>
              <a:cs typeface="Arial"/>
            </a:endParaRPr>
          </a:p>
          <a:p>
            <a:pPr>
              <a:buFont typeface="Arial"/>
              <a:buChar char="•"/>
            </a:pPr>
            <a:endParaRPr lang="en-US" dirty="0">
              <a:solidFill>
                <a:srgbClr val="000000"/>
              </a:solidFill>
              <a:latin typeface="Aptos"/>
              <a:cs typeface="Arial"/>
            </a:endParaRPr>
          </a:p>
          <a:p>
            <a:pPr>
              <a:buFont typeface="Arial"/>
              <a:buChar char="•"/>
            </a:pPr>
            <a:endParaRPr lang="en-US" dirty="0">
              <a:solidFill>
                <a:srgbClr val="000000"/>
              </a:solidFill>
              <a:latin typeface="Aptos"/>
              <a:cs typeface="Arial"/>
            </a:endParaRPr>
          </a:p>
          <a:p>
            <a:pPr>
              <a:buFont typeface="Arial"/>
              <a:buChar char="•"/>
            </a:pPr>
            <a:endParaRPr lang="en-US" dirty="0">
              <a:solidFill>
                <a:srgbClr val="000000"/>
              </a:solidFill>
              <a:latin typeface="Aptos"/>
              <a:cs typeface="Arial"/>
            </a:endParaRPr>
          </a:p>
          <a:p>
            <a:pPr>
              <a:buFont typeface="Arial"/>
              <a:buChar char="•"/>
            </a:pPr>
            <a:endParaRPr lang="en-US" dirty="0">
              <a:solidFill>
                <a:srgbClr val="000000"/>
              </a:solidFill>
              <a:latin typeface="Aptos"/>
              <a:cs typeface="Arial"/>
            </a:endParaRPr>
          </a:p>
          <a:p>
            <a:pPr>
              <a:buFont typeface="Arial"/>
              <a:buChar char="•"/>
            </a:pPr>
            <a:endParaRPr lang="en-US" dirty="0">
              <a:solidFill>
                <a:srgbClr val="000000"/>
              </a:solidFill>
              <a:latin typeface="Aptos"/>
              <a:cs typeface="Arial"/>
            </a:endParaRPr>
          </a:p>
          <a:p>
            <a:pPr>
              <a:buFont typeface="Arial"/>
              <a:buChar char="•"/>
            </a:pPr>
            <a:endParaRPr lang="en-US" dirty="0">
              <a:solidFill>
                <a:srgbClr val="000000"/>
              </a:solidFill>
              <a:latin typeface="Aptos"/>
              <a:cs typeface="Arial"/>
            </a:endParaRPr>
          </a:p>
        </p:txBody>
      </p:sp>
      <p:pic>
        <p:nvPicPr>
          <p:cNvPr id="5" name="Picture 4" descr="GISCI Has a New Logo and Soon, a New Look | NYS GIS Association">
            <a:extLst>
              <a:ext uri="{FF2B5EF4-FFF2-40B4-BE49-F238E27FC236}">
                <a16:creationId xmlns:a16="http://schemas.microsoft.com/office/drawing/2014/main" id="{880D81B4-FE4C-617D-DE4D-DD03BD9455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925" y="6358509"/>
            <a:ext cx="2743200" cy="48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477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AFF431-5A5F-5372-BAAF-9BEC0F521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9A24C-EA5D-8CCA-3B89-865FA6E0D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4678B3"/>
                </a:solidFill>
                <a:latin typeface="Aptos"/>
                <a:cs typeface="Arial"/>
              </a:rPr>
              <a:t>PreGISP</a:t>
            </a:r>
            <a:r>
              <a:rPr lang="en-US" b="1" dirty="0">
                <a:solidFill>
                  <a:srgbClr val="4678B3"/>
                </a:solidFill>
                <a:latin typeface="Aptos"/>
                <a:cs typeface="Arial"/>
              </a:rPr>
              <a:t> Exam Blueprint</a:t>
            </a:r>
          </a:p>
        </p:txBody>
      </p:sp>
      <p:pic>
        <p:nvPicPr>
          <p:cNvPr id="5" name="Picture 4" descr="GISCI Has a New Logo and Soon, a New Look | NYS GIS Association">
            <a:extLst>
              <a:ext uri="{FF2B5EF4-FFF2-40B4-BE49-F238E27FC236}">
                <a16:creationId xmlns:a16="http://schemas.microsoft.com/office/drawing/2014/main" id="{F63B3677-AA66-40BA-AEDD-BB1CA06E9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25" y="6358509"/>
            <a:ext cx="2743200" cy="484632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93C645F-D573-0DA3-412E-5AD3AB72AB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699162"/>
              </p:ext>
            </p:extLst>
          </p:nvPr>
        </p:nvGraphicFramePr>
        <p:xfrm>
          <a:off x="942975" y="1823085"/>
          <a:ext cx="6994332" cy="38404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14985">
                  <a:extLst>
                    <a:ext uri="{9D8B030D-6E8A-4147-A177-3AD203B41FA5}">
                      <a16:colId xmlns:a16="http://schemas.microsoft.com/office/drawing/2014/main" val="1153762789"/>
                    </a:ext>
                  </a:extLst>
                </a:gridCol>
                <a:gridCol w="3733746">
                  <a:extLst>
                    <a:ext uri="{9D8B030D-6E8A-4147-A177-3AD203B41FA5}">
                      <a16:colId xmlns:a16="http://schemas.microsoft.com/office/drawing/2014/main" val="1659662178"/>
                    </a:ext>
                  </a:extLst>
                </a:gridCol>
                <a:gridCol w="1645601">
                  <a:extLst>
                    <a:ext uri="{9D8B030D-6E8A-4147-A177-3AD203B41FA5}">
                      <a16:colId xmlns:a16="http://schemas.microsoft.com/office/drawing/2014/main" val="119182147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  <a:effectLst/>
                        </a:rPr>
                        <a:t>Concepts</a:t>
                      </a:r>
                    </a:p>
                  </a:txBody>
                  <a:tcPr marL="28575" marR="2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B3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  <a:effectLst/>
                        </a:rPr>
                        <a:t>Knowledge Area</a:t>
                      </a:r>
                    </a:p>
                  </a:txBody>
                  <a:tcPr marL="28575" marR="2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B3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  <a:effectLst/>
                        </a:rPr>
                        <a:t>Weight</a:t>
                      </a:r>
                    </a:p>
                  </a:txBody>
                  <a:tcPr marL="28575" marR="2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B3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3729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AM15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Analytical Methods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18%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598976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CV07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Cartography &amp; Visualization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10%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21374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CF09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Conceptual Foundations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14%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1357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DM05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Data Modeling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12%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09269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DS07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Design of Systems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6%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0505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GC04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 err="1">
                          <a:effectLst/>
                        </a:rPr>
                        <a:t>GeoComputation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3%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0440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GD04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Geospatial Data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10%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00805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GS07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GI &amp; Society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3%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33714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IP06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Image Processing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3%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19658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OI05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Organizational Inst. Aspects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7%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27252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PP02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Physical Principles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1%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71110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PS07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Platforms, Sensors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9%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3672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WB06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Web-Based GI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dirty="0">
                          <a:effectLst/>
                        </a:rPr>
                        <a:t>6%</a:t>
                      </a:r>
                    </a:p>
                  </a:txBody>
                  <a:tcPr marL="28575" marR="2857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36366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583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F95986-B8B1-B9EE-605F-B7CEE0903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Pentagon 3">
            <a:extLst>
              <a:ext uri="{FF2B5EF4-FFF2-40B4-BE49-F238E27FC236}">
                <a16:creationId xmlns:a16="http://schemas.microsoft.com/office/drawing/2014/main" id="{A00BBF15-E0F3-0D5A-87AD-371EFCA09BE8}"/>
              </a:ext>
            </a:extLst>
          </p:cNvPr>
          <p:cNvSpPr/>
          <p:nvPr/>
        </p:nvSpPr>
        <p:spPr>
          <a:xfrm>
            <a:off x="-11723" y="1770184"/>
            <a:ext cx="10790624" cy="1188015"/>
          </a:xfrm>
          <a:prstGeom prst="homePlate">
            <a:avLst/>
          </a:prstGeom>
          <a:solidFill>
            <a:srgbClr val="6CB3AD"/>
          </a:solidFill>
          <a:ln>
            <a:solidFill>
              <a:srgbClr val="6CB3A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E316B6-0092-9265-6514-4A0313B9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7186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4678B3"/>
                </a:solidFill>
                <a:latin typeface="Aptos"/>
                <a:cs typeface="Arial"/>
              </a:rPr>
              <a:t>Testing Dates</a:t>
            </a:r>
          </a:p>
        </p:txBody>
      </p:sp>
      <p:pic>
        <p:nvPicPr>
          <p:cNvPr id="5" name="Picture 4" descr="GISCI Has a New Logo and Soon, a New Look | NYS GIS Association">
            <a:extLst>
              <a:ext uri="{FF2B5EF4-FFF2-40B4-BE49-F238E27FC236}">
                <a16:creationId xmlns:a16="http://schemas.microsoft.com/office/drawing/2014/main" id="{BEE5322C-44F1-53C7-1BB5-93B0891F0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25" y="6358509"/>
            <a:ext cx="2743200" cy="4846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0478A7-E0F8-6264-FF32-0752A702BDBC}"/>
              </a:ext>
            </a:extLst>
          </p:cNvPr>
          <p:cNvSpPr txBox="1"/>
          <p:nvPr/>
        </p:nvSpPr>
        <p:spPr>
          <a:xfrm>
            <a:off x="826477" y="1775278"/>
            <a:ext cx="9357769" cy="32932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ptos"/>
                <a:cs typeface="Arial"/>
              </a:rPr>
              <a:t>Next Testing Date: November 16-23, 2026</a:t>
            </a:r>
          </a:p>
          <a:p>
            <a:r>
              <a:rPr lang="en-US" sz="2400" b="1" dirty="0">
                <a:solidFill>
                  <a:schemeClr val="bg1"/>
                </a:solidFill>
                <a:latin typeface="Aptos"/>
                <a:cs typeface="Arial"/>
              </a:rPr>
              <a:t>Deadline to Apply: November 2, 2026</a:t>
            </a:r>
          </a:p>
          <a:p>
            <a:r>
              <a:rPr lang="en-US" sz="2400" b="1" dirty="0">
                <a:solidFill>
                  <a:schemeClr val="bg1"/>
                </a:solidFill>
                <a:latin typeface="Aptos"/>
                <a:cs typeface="Arial"/>
              </a:rPr>
              <a:t>Location: Worldwide; proctored online by Pearson VUE</a:t>
            </a:r>
            <a:r>
              <a:rPr lang="en-US" sz="2400" b="1" dirty="0">
                <a:latin typeface="Aptos"/>
                <a:cs typeface="Arial"/>
              </a:rPr>
              <a:t> </a:t>
            </a:r>
            <a:endParaRPr lang="en-US" sz="2400" b="1">
              <a:latin typeface="Aptos"/>
            </a:endParaRPr>
          </a:p>
          <a:p>
            <a:endParaRPr lang="en-US" sz="2600" dirty="0">
              <a:latin typeface="Aptos"/>
              <a:cs typeface="Arial"/>
            </a:endParaRPr>
          </a:p>
          <a:p>
            <a:r>
              <a:rPr lang="en-US" sz="2200" dirty="0">
                <a:latin typeface="Aptos"/>
                <a:cs typeface="Arial"/>
              </a:rPr>
              <a:t>1.) Submit your exam application online at the GISCI website. </a:t>
            </a:r>
          </a:p>
          <a:p>
            <a:r>
              <a:rPr lang="en-US" sz="2200" dirty="0">
                <a:latin typeface="Aptos"/>
                <a:cs typeface="Arial"/>
              </a:rPr>
              <a:t>2.) Pay the application and exam fees. </a:t>
            </a:r>
            <a:endParaRPr lang="en-US">
              <a:latin typeface="Aptos"/>
            </a:endParaRPr>
          </a:p>
          <a:p>
            <a:r>
              <a:rPr lang="en-US" sz="2200" dirty="0">
                <a:latin typeface="Aptos"/>
                <a:cs typeface="Arial"/>
              </a:rPr>
              <a:t>3.) After your payment is confirmed, Pearson VUE will send you an email with authorization to schedule your exam. Schedule your specific exam date. </a:t>
            </a:r>
            <a:endParaRPr lang="en-US" dirty="0">
              <a:latin typeface="Apto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D9A147-F89B-92D5-1866-0D2872466852}"/>
              </a:ext>
            </a:extLst>
          </p:cNvPr>
          <p:cNvSpPr txBox="1"/>
          <p:nvPr/>
        </p:nvSpPr>
        <p:spPr>
          <a:xfrm>
            <a:off x="832339" y="5650523"/>
            <a:ext cx="10386646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b="1" dirty="0">
                <a:solidFill>
                  <a:srgbClr val="47C4DA"/>
                </a:solidFill>
                <a:latin typeface="Aptos"/>
                <a:cs typeface="Segoe UI"/>
              </a:rPr>
              <a:t>​</a:t>
            </a:r>
            <a:r>
              <a:rPr lang="en-US" sz="2600" b="1" dirty="0">
                <a:solidFill>
                  <a:srgbClr val="47C4DA"/>
                </a:solidFill>
                <a:latin typeface="Aptos"/>
                <a:cs typeface="Segoe UI"/>
              </a:rPr>
              <a:t>For more information, visit: </a:t>
            </a:r>
            <a:r>
              <a:rPr lang="en-US" sz="2600" b="1" u="sng" dirty="0">
                <a:solidFill>
                  <a:srgbClr val="47C4DA"/>
                </a:solidFill>
                <a:latin typeface="Aptos"/>
                <a:cs typeface="Segoe U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https://www.gisci.org/PreGISP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923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5F43BF7-8EF6-FA05-8BA3-E5A71A15934C}"/>
              </a:ext>
            </a:extLst>
          </p:cNvPr>
          <p:cNvSpPr/>
          <p:nvPr/>
        </p:nvSpPr>
        <p:spPr>
          <a:xfrm>
            <a:off x="5276289" y="556372"/>
            <a:ext cx="1752600" cy="17716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BCDD705-6638-D34E-F282-59AAC573C88D}"/>
              </a:ext>
            </a:extLst>
          </p:cNvPr>
          <p:cNvSpPr>
            <a:spLocks noGrp="1"/>
          </p:cNvSpPr>
          <p:nvPr/>
        </p:nvSpPr>
        <p:spPr>
          <a:xfrm>
            <a:off x="809625" y="27654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b="1" dirty="0">
                <a:solidFill>
                  <a:srgbClr val="47C4DA"/>
                </a:solidFill>
                <a:latin typeface="Aptos"/>
                <a:cs typeface="Arial"/>
              </a:rPr>
              <a:t>THANK YOU!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77B8D82-3911-7CDF-7C89-08F8B3ACFC04}"/>
              </a:ext>
            </a:extLst>
          </p:cNvPr>
          <p:cNvSpPr txBox="1">
            <a:spLocks/>
          </p:cNvSpPr>
          <p:nvPr/>
        </p:nvSpPr>
        <p:spPr>
          <a:xfrm>
            <a:off x="838200" y="55276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 dirty="0">
              <a:solidFill>
                <a:srgbClr val="FFFFFF"/>
              </a:solidFill>
              <a:latin typeface="Aptos"/>
              <a:cs typeface="Arial"/>
            </a:endParaRPr>
          </a:p>
          <a:p>
            <a:pPr algn="ctr"/>
            <a:endParaRPr lang="en-US" b="1" dirty="0">
              <a:solidFill>
                <a:srgbClr val="FFFFFF"/>
              </a:solidFill>
              <a:latin typeface="Aptos"/>
              <a:cs typeface="Arial"/>
            </a:endParaRPr>
          </a:p>
          <a:p>
            <a:pPr algn="ctr"/>
            <a:r>
              <a:rPr lang="en-US" sz="2800" b="1" dirty="0">
                <a:solidFill>
                  <a:srgbClr val="FFFFFF"/>
                </a:solidFill>
                <a:latin typeface="Aptos"/>
                <a:cs typeface="Arial"/>
              </a:rPr>
              <a:t>Questions? Contact Tony at tspicci@gisci.org</a:t>
            </a:r>
          </a:p>
        </p:txBody>
      </p:sp>
      <p:pic>
        <p:nvPicPr>
          <p:cNvPr id="2" name="Picture 1" descr="A logo of a company&#10;&#10;AI-generated content may be incorrect.">
            <a:extLst>
              <a:ext uri="{FF2B5EF4-FFF2-40B4-BE49-F238E27FC236}">
                <a16:creationId xmlns:a16="http://schemas.microsoft.com/office/drawing/2014/main" id="{6AE86CB1-E60D-52D3-1AE5-56236A9254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4861" y="410936"/>
            <a:ext cx="2028825" cy="2076450"/>
          </a:xfrm>
          <a:prstGeom prst="rect">
            <a:avLst/>
          </a:prstGeom>
        </p:spPr>
      </p:pic>
      <p:pic>
        <p:nvPicPr>
          <p:cNvPr id="3" name="Picture 2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1D13D5FA-9A63-0EED-5B96-4CCB08C928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2075" y="4095750"/>
            <a:ext cx="1971675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980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86AC1B-7C58-1BC5-631A-4A1A22ADFAE0}"/>
              </a:ext>
            </a:extLst>
          </p:cNvPr>
          <p:cNvSpPr txBox="1"/>
          <p:nvPr/>
        </p:nvSpPr>
        <p:spPr>
          <a:xfrm>
            <a:off x="6838950" y="4781550"/>
            <a:ext cx="453390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i="1" dirty="0">
                <a:solidFill>
                  <a:srgbClr val="FFFFFF"/>
                </a:solidFill>
                <a:latin typeface="Aptos"/>
                <a:cs typeface="Arial"/>
              </a:rPr>
              <a:t>GISCI</a:t>
            </a:r>
            <a:r>
              <a:rPr lang="en-US" sz="2400" i="1" dirty="0">
                <a:solidFill>
                  <a:srgbClr val="FFFFFF"/>
                </a:solidFill>
                <a:latin typeface="Aptos"/>
              </a:rPr>
              <a:t> provides the Geospatial Community with the only professional GIS certifications:  the GISP</a:t>
            </a:r>
            <a:r>
              <a:rPr lang="en-US" sz="2400" dirty="0">
                <a:solidFill>
                  <a:srgbClr val="FFFFFF"/>
                </a:solidFill>
                <a:ea typeface="+mn-lt"/>
                <a:cs typeface="+mn-lt"/>
              </a:rPr>
              <a:t>®</a:t>
            </a:r>
            <a:r>
              <a:rPr lang="en-US" sz="2400" i="1" dirty="0">
                <a:solidFill>
                  <a:srgbClr val="FFFFFF"/>
                </a:solidFill>
                <a:latin typeface="Aptos"/>
              </a:rPr>
              <a:t> and GISP-E.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98E37B-F485-DD15-068B-7A31615D6973}"/>
              </a:ext>
            </a:extLst>
          </p:cNvPr>
          <p:cNvSpPr txBox="1"/>
          <p:nvPr/>
        </p:nvSpPr>
        <p:spPr>
          <a:xfrm>
            <a:off x="228600" y="2657475"/>
            <a:ext cx="5353050" cy="212365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="1" dirty="0">
                <a:solidFill>
                  <a:srgbClr val="4678B3"/>
                </a:solidFill>
                <a:latin typeface="Aptos Display"/>
                <a:cs typeface="Arial"/>
              </a:rPr>
              <a:t>ABOUT </a:t>
            </a:r>
          </a:p>
          <a:p>
            <a:r>
              <a:rPr lang="en-US" sz="4400" b="1" dirty="0">
                <a:solidFill>
                  <a:srgbClr val="4678B3"/>
                </a:solidFill>
                <a:latin typeface="Aptos Display"/>
                <a:cs typeface="Arial"/>
              </a:rPr>
              <a:t>GIS CERTIFICATION </a:t>
            </a:r>
          </a:p>
          <a:p>
            <a:r>
              <a:rPr lang="en-US" sz="4400" b="1" dirty="0">
                <a:solidFill>
                  <a:srgbClr val="4678B3"/>
                </a:solidFill>
                <a:latin typeface="Aptos Display"/>
                <a:cs typeface="Arial"/>
              </a:rPr>
              <a:t>INSTITUTE</a:t>
            </a:r>
          </a:p>
        </p:txBody>
      </p:sp>
      <p:pic>
        <p:nvPicPr>
          <p:cNvPr id="6" name="Picture 5" descr="GISCI Has a New Logo and Soon, a New Look | NYS GIS Association">
            <a:extLst>
              <a:ext uri="{FF2B5EF4-FFF2-40B4-BE49-F238E27FC236}">
                <a16:creationId xmlns:a16="http://schemas.microsoft.com/office/drawing/2014/main" id="{D7BA0ECD-AFE7-CECA-1EC5-6802EACD13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25" y="6358509"/>
            <a:ext cx="2743200" cy="48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290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DC7B27-D1C4-2DA1-1C79-1DDA1FDEF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BB2CD-AA4A-8713-7C3B-269FA70EE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000" b="1" dirty="0">
                <a:solidFill>
                  <a:srgbClr val="4678B3"/>
                </a:solidFill>
              </a:rPr>
              <a:t>About GISCI</a:t>
            </a:r>
            <a:endParaRPr lang="en-US" dirty="0">
              <a:solidFill>
                <a:srgbClr val="4678B3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37938-AB38-08EE-F4C3-45D7D9C9C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500"/>
            <a:ext cx="916305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Arial"/>
              <a:buChar char="•"/>
            </a:pPr>
            <a:r>
              <a:rPr lang="en-US" dirty="0"/>
              <a:t>The GIS Certification Institute (GISCI) is a U.S.-based nonprofit 501(c)(6) organization established in 2002 to support and advance excellence in the geospatial profession.</a:t>
            </a:r>
            <a:endParaRPr lang="en-US" sz="2400"/>
          </a:p>
          <a:p>
            <a:pPr>
              <a:buFont typeface="Arial,Sans-Serif"/>
              <a:buChar char="•"/>
            </a:pPr>
            <a:r>
              <a:rPr lang="en-US" dirty="0"/>
              <a:t>GISCI has two internationally recognized certification programs—</a:t>
            </a:r>
            <a:r>
              <a:rPr lang="en-US" b="1" dirty="0"/>
              <a:t>GISP® (Certified GIS Professional)</a:t>
            </a:r>
            <a:r>
              <a:rPr lang="en-US" dirty="0"/>
              <a:t> and </a:t>
            </a:r>
            <a:r>
              <a:rPr lang="en-US" b="1" dirty="0"/>
              <a:t>GISP-E® (Emerging GIS Professional)</a:t>
            </a:r>
            <a:endParaRPr lang="en-US" dirty="0"/>
          </a:p>
          <a:p>
            <a:pPr>
              <a:buFont typeface="Arial,Sans-Serif"/>
              <a:buChar char="•"/>
            </a:pPr>
            <a:r>
              <a:rPr lang="en-US" dirty="0"/>
              <a:t>GISCI is committed to promoting ethical practices, fostering professional development, and building a strong, connected GIS community. </a:t>
            </a:r>
          </a:p>
        </p:txBody>
      </p:sp>
      <p:pic>
        <p:nvPicPr>
          <p:cNvPr id="5" name="Picture 4" descr="GISCI Has a New Logo and Soon, a New Look | NYS GIS Association">
            <a:extLst>
              <a:ext uri="{FF2B5EF4-FFF2-40B4-BE49-F238E27FC236}">
                <a16:creationId xmlns:a16="http://schemas.microsoft.com/office/drawing/2014/main" id="{5497101F-A468-B708-432A-80E8036EE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25" y="6358509"/>
            <a:ext cx="2743200" cy="48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880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CFE5FB-A24C-10D1-8B3C-A54E21AF1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04FB4D-EE1F-ECEE-7F41-5ABA75982721}"/>
              </a:ext>
            </a:extLst>
          </p:cNvPr>
          <p:cNvSpPr txBox="1"/>
          <p:nvPr/>
        </p:nvSpPr>
        <p:spPr>
          <a:xfrm>
            <a:off x="7058025" y="4019550"/>
            <a:ext cx="4848225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i="1" dirty="0">
                <a:solidFill>
                  <a:srgbClr val="FFFFFF"/>
                </a:solidFill>
                <a:latin typeface="Aptos"/>
                <a:cs typeface="Arial"/>
              </a:rPr>
              <a:t>The </a:t>
            </a:r>
            <a:r>
              <a:rPr lang="en-US" sz="2400" i="1" dirty="0" err="1">
                <a:solidFill>
                  <a:srgbClr val="FFFFFF"/>
                </a:solidFill>
                <a:latin typeface="Aptos"/>
                <a:cs typeface="Arial"/>
              </a:rPr>
              <a:t>PreGISP</a:t>
            </a:r>
            <a:r>
              <a:rPr lang="en-US" sz="2400" dirty="0">
                <a:solidFill>
                  <a:srgbClr val="FFFFFF"/>
                </a:solidFill>
                <a:ea typeface="+mn-lt"/>
                <a:cs typeface="+mn-lt"/>
              </a:rPr>
              <a:t>®</a:t>
            </a:r>
            <a:r>
              <a:rPr lang="en-US" sz="2400" i="1" dirty="0">
                <a:solidFill>
                  <a:srgbClr val="FFFFFF"/>
                </a:solidFill>
                <a:latin typeface="Aptos"/>
                <a:cs typeface="Arial"/>
              </a:rPr>
              <a:t> program is a pathway to help recent graduates develop the qualifications required for GISP</a:t>
            </a:r>
            <a:r>
              <a:rPr lang="en-US" sz="2400" dirty="0">
                <a:solidFill>
                  <a:srgbClr val="FFFFFF"/>
                </a:solidFill>
                <a:ea typeface="+mn-lt"/>
                <a:cs typeface="+mn-lt"/>
              </a:rPr>
              <a:t>®</a:t>
            </a:r>
            <a:r>
              <a:rPr lang="en-US" sz="2400" i="1" dirty="0">
                <a:solidFill>
                  <a:srgbClr val="FFFFFF"/>
                </a:solidFill>
                <a:latin typeface="Aptos"/>
                <a:cs typeface="Arial"/>
              </a:rPr>
              <a:t> certification as they begin their careers in the geospatial field.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D20D4D-EBEB-FD9E-BB2D-D953CC271901}"/>
              </a:ext>
            </a:extLst>
          </p:cNvPr>
          <p:cNvSpPr txBox="1"/>
          <p:nvPr/>
        </p:nvSpPr>
        <p:spPr>
          <a:xfrm>
            <a:off x="371475" y="2133600"/>
            <a:ext cx="5353050" cy="258532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>
                <a:solidFill>
                  <a:srgbClr val="4678B3"/>
                </a:solidFill>
                <a:latin typeface="Aptos Display"/>
                <a:cs typeface="Arial"/>
              </a:rPr>
              <a:t>ABOUT THE </a:t>
            </a:r>
            <a:endParaRPr lang="en-US" dirty="0"/>
          </a:p>
          <a:p>
            <a:r>
              <a:rPr lang="en-US" sz="5400" b="1" dirty="0" err="1">
                <a:solidFill>
                  <a:srgbClr val="4678B3"/>
                </a:solidFill>
                <a:latin typeface="Aptos Display"/>
                <a:cs typeface="Arial"/>
              </a:rPr>
              <a:t>PreGISP</a:t>
            </a:r>
            <a:r>
              <a:rPr lang="en-US" sz="5400" dirty="0">
                <a:solidFill>
                  <a:srgbClr val="4678B3"/>
                </a:solidFill>
                <a:ea typeface="+mn-lt"/>
                <a:cs typeface="+mn-lt"/>
              </a:rPr>
              <a:t>®</a:t>
            </a:r>
          </a:p>
          <a:p>
            <a:r>
              <a:rPr lang="en-US" sz="5400" b="1" dirty="0">
                <a:solidFill>
                  <a:srgbClr val="4678B3"/>
                </a:solidFill>
                <a:latin typeface="Aptos Display"/>
                <a:cs typeface="Arial"/>
              </a:rPr>
              <a:t>PROGRAM</a:t>
            </a:r>
          </a:p>
        </p:txBody>
      </p:sp>
      <p:pic>
        <p:nvPicPr>
          <p:cNvPr id="6" name="Picture 5" descr="GISCI Has a New Logo and Soon, a New Look | NYS GIS Association">
            <a:extLst>
              <a:ext uri="{FF2B5EF4-FFF2-40B4-BE49-F238E27FC236}">
                <a16:creationId xmlns:a16="http://schemas.microsoft.com/office/drawing/2014/main" id="{FF4E0568-F0BC-37F0-429D-AE9D45C46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25" y="6358509"/>
            <a:ext cx="2743200" cy="48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330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AF153E-13E7-183C-25A0-D04892312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9A576-5A67-F206-F72B-3932DED17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4678B3"/>
                </a:solidFill>
                <a:latin typeface="Aptos"/>
                <a:cs typeface="Arial"/>
              </a:rPr>
              <a:t>What is the </a:t>
            </a:r>
            <a:r>
              <a:rPr lang="en-US" b="1" dirty="0" err="1">
                <a:solidFill>
                  <a:srgbClr val="4678B3"/>
                </a:solidFill>
                <a:latin typeface="Aptos"/>
                <a:cs typeface="Arial"/>
              </a:rPr>
              <a:t>PreGISP</a:t>
            </a:r>
            <a:r>
              <a:rPr lang="en-US" dirty="0">
                <a:solidFill>
                  <a:srgbClr val="4678B3"/>
                </a:solidFill>
                <a:ea typeface="+mj-lt"/>
                <a:cs typeface="+mj-lt"/>
              </a:rPr>
              <a:t>®</a:t>
            </a:r>
            <a:r>
              <a:rPr lang="en-US" b="1" dirty="0">
                <a:solidFill>
                  <a:srgbClr val="4678B3"/>
                </a:solidFill>
                <a:latin typeface="Aptos"/>
                <a:cs typeface="Arial"/>
              </a:rPr>
              <a:t> Program?</a:t>
            </a:r>
            <a:endParaRPr lang="en-US" dirty="0">
              <a:solidFill>
                <a:srgbClr val="4678B3"/>
              </a:solidFill>
              <a:latin typeface="Apto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23384C-6DD7-290B-D84D-F716CACD6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924925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  <a:latin typeface="Aptos"/>
                <a:cs typeface="Arial"/>
              </a:rPr>
              <a:t>Offers an accelerated pathway to becoming a GISP</a:t>
            </a:r>
            <a:r>
              <a:rPr lang="en-US" dirty="0">
                <a:solidFill>
                  <a:srgbClr val="000000"/>
                </a:solidFill>
                <a:ea typeface="+mn-lt"/>
                <a:cs typeface="+mn-lt"/>
              </a:rPr>
              <a:t>®</a:t>
            </a:r>
            <a:endParaRPr lang="en-US" dirty="0">
              <a:solidFill>
                <a:srgbClr val="000000"/>
              </a:solidFill>
              <a:latin typeface="Aptos"/>
            </a:endParaRPr>
          </a:p>
          <a:p>
            <a:pP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  <a:latin typeface="Aptos"/>
                <a:cs typeface="Arial"/>
              </a:rPr>
              <a:t>Offered as a certification that is exam-only based</a:t>
            </a:r>
            <a:endParaRPr lang="en-US" dirty="0">
              <a:solidFill>
                <a:srgbClr val="000000"/>
              </a:solidFill>
              <a:latin typeface="Aptos"/>
            </a:endParaRPr>
          </a:p>
          <a:p>
            <a:pP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  <a:latin typeface="Aptos"/>
                <a:cs typeface="Arial"/>
              </a:rPr>
              <a:t>Based on a standardized pre-professional exam based on UCGIS Geospatial Body of Knowledge</a:t>
            </a:r>
            <a:endParaRPr lang="en-US" dirty="0">
              <a:solidFill>
                <a:srgbClr val="000000"/>
              </a:solidFill>
              <a:latin typeface="Aptos"/>
            </a:endParaRPr>
          </a:p>
          <a:p>
            <a:pP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  <a:latin typeface="Aptos"/>
                <a:cs typeface="Arial"/>
              </a:rPr>
              <a:t>Offered at the end of a student's career in their final GIS&amp;T class</a:t>
            </a:r>
            <a:endParaRPr lang="en-US" dirty="0">
              <a:solidFill>
                <a:srgbClr val="000000"/>
              </a:solidFill>
              <a:latin typeface="Aptos"/>
            </a:endParaRPr>
          </a:p>
          <a:p>
            <a:pP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  <a:latin typeface="Aptos"/>
                <a:cs typeface="Arial"/>
              </a:rPr>
              <a:t>Allows student to add the GISP-Emerging (GISP-E) credential to CV</a:t>
            </a:r>
            <a:endParaRPr lang="en-US" dirty="0">
              <a:solidFill>
                <a:srgbClr val="000000"/>
              </a:solidFill>
              <a:latin typeface="Aptos"/>
            </a:endParaRPr>
          </a:p>
          <a:p>
            <a:pPr>
              <a:buFont typeface="Arial"/>
              <a:buChar char="•"/>
            </a:pPr>
            <a:endParaRPr lang="en-US" dirty="0">
              <a:solidFill>
                <a:srgbClr val="000000"/>
              </a:solidFill>
              <a:latin typeface="Aptos"/>
              <a:cs typeface="Arial"/>
            </a:endParaRPr>
          </a:p>
          <a:p>
            <a:pPr>
              <a:buFont typeface="Arial"/>
              <a:buChar char="•"/>
            </a:pPr>
            <a:endParaRPr lang="en-US" dirty="0">
              <a:solidFill>
                <a:srgbClr val="000000"/>
              </a:solidFill>
              <a:latin typeface="Aptos"/>
            </a:endParaRPr>
          </a:p>
        </p:txBody>
      </p:sp>
      <p:pic>
        <p:nvPicPr>
          <p:cNvPr id="5" name="Picture 4" descr="GISCI Has a New Logo and Soon, a New Look | NYS GIS Association">
            <a:extLst>
              <a:ext uri="{FF2B5EF4-FFF2-40B4-BE49-F238E27FC236}">
                <a16:creationId xmlns:a16="http://schemas.microsoft.com/office/drawing/2014/main" id="{0BE51F6E-AA27-E0DC-D1C7-95E0ED80E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25" y="6358509"/>
            <a:ext cx="2743200" cy="48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271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EBC03C-3AD3-6624-74F5-6D05F6CFE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BAF9E-8212-98AF-6DC6-7706DFCA4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4678B3"/>
                </a:solidFill>
                <a:latin typeface="Aptos"/>
                <a:cs typeface="Arial"/>
              </a:rPr>
              <a:t>What is the GISP-E Credential?</a:t>
            </a:r>
            <a:endParaRPr lang="en-US" dirty="0">
              <a:solidFill>
                <a:srgbClr val="4678B3"/>
              </a:solidFill>
              <a:latin typeface="Apto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BBDBE-0DBB-A59B-64F8-1DFA740B1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9400"/>
            <a:ext cx="912495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  <a:latin typeface="Aptos"/>
                <a:cs typeface="Arial"/>
              </a:rPr>
              <a:t>Students who successfully pass the exam will be awarded the GISP-Emerging credential and may use the GISP-E postnominal after their name.</a:t>
            </a:r>
          </a:p>
          <a:p>
            <a:pP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  <a:latin typeface="Aptos"/>
                <a:cs typeface="Arial"/>
              </a:rPr>
              <a:t>The credential will be valid for 3 years from date of award and cannot be renewed.</a:t>
            </a:r>
            <a:endParaRPr lang="en-US" dirty="0">
              <a:solidFill>
                <a:srgbClr val="000000"/>
              </a:solidFill>
              <a:latin typeface="Aptos"/>
            </a:endParaRPr>
          </a:p>
          <a:p>
            <a:pP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  <a:latin typeface="Aptos"/>
                <a:cs typeface="Arial"/>
              </a:rPr>
              <a:t>The GISP-E exam is online proctored and offered during a limited window every April &amp; November.</a:t>
            </a:r>
            <a:endParaRPr lang="en-US" dirty="0">
              <a:solidFill>
                <a:srgbClr val="000000"/>
              </a:solidFill>
              <a:latin typeface="Aptos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Aptos"/>
              <a:cs typeface="Arial"/>
            </a:endParaRPr>
          </a:p>
          <a:p>
            <a:pPr>
              <a:buFont typeface="Arial"/>
              <a:buChar char="•"/>
            </a:pPr>
            <a:endParaRPr lang="en-US" dirty="0">
              <a:solidFill>
                <a:srgbClr val="000000"/>
              </a:solidFill>
              <a:latin typeface="Aptos"/>
              <a:cs typeface="Arial"/>
            </a:endParaRPr>
          </a:p>
          <a:p>
            <a:pPr>
              <a:buFont typeface="Arial"/>
              <a:buChar char="•"/>
            </a:pPr>
            <a:endParaRPr lang="en-US" dirty="0">
              <a:solidFill>
                <a:srgbClr val="000000"/>
              </a:solidFill>
              <a:latin typeface="Aptos"/>
              <a:cs typeface="Arial"/>
            </a:endParaRPr>
          </a:p>
          <a:p>
            <a:pPr>
              <a:buFont typeface="Arial"/>
              <a:buChar char="•"/>
            </a:pPr>
            <a:endParaRPr lang="en-US" dirty="0">
              <a:solidFill>
                <a:srgbClr val="000000"/>
              </a:solidFill>
              <a:latin typeface="Aptos"/>
              <a:cs typeface="Arial"/>
            </a:endParaRPr>
          </a:p>
        </p:txBody>
      </p:sp>
      <p:pic>
        <p:nvPicPr>
          <p:cNvPr id="5" name="Picture 4" descr="GISCI Has a New Logo and Soon, a New Look | NYS GIS Association">
            <a:extLst>
              <a:ext uri="{FF2B5EF4-FFF2-40B4-BE49-F238E27FC236}">
                <a16:creationId xmlns:a16="http://schemas.microsoft.com/office/drawing/2014/main" id="{C8F6D09B-9CC1-78D5-0E97-BF409C4269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25" y="6358509"/>
            <a:ext cx="2743200" cy="48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198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E39EA8-F9BF-0E8C-9D80-DDB4395AE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E84D5-B57B-1D11-F61C-D7E41E4EF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4678B3"/>
                </a:solidFill>
                <a:latin typeface="Aptos"/>
                <a:cs typeface="Arial"/>
              </a:rPr>
              <a:t>Who is a GISP-E candidate?</a:t>
            </a:r>
            <a:endParaRPr lang="en-US">
              <a:solidFill>
                <a:srgbClr val="4678B3"/>
              </a:solidFill>
              <a:latin typeface="Apto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73664-E6A7-F235-98B9-701C57020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9400"/>
            <a:ext cx="87249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solidFill>
                  <a:srgbClr val="222222"/>
                </a:solidFill>
                <a:latin typeface="Aptos"/>
                <a:ea typeface="Lato"/>
                <a:cs typeface="Lato"/>
              </a:rPr>
              <a:t>Undergraduate and graduate GIS students (2 or 4 year universities) preparing for the job market</a:t>
            </a:r>
            <a:endParaRPr lang="en-US" dirty="0">
              <a:solidFill>
                <a:srgbClr val="000000"/>
              </a:solidFill>
              <a:latin typeface="Aptos"/>
              <a:ea typeface="Lato"/>
              <a:cs typeface="Lato"/>
            </a:endParaRPr>
          </a:p>
          <a:p>
            <a:pPr lvl="1">
              <a:buFont typeface="Arial"/>
              <a:buChar char="•"/>
            </a:pPr>
            <a:r>
              <a:rPr lang="en-US" dirty="0">
                <a:solidFill>
                  <a:srgbClr val="222222"/>
                </a:solidFill>
                <a:latin typeface="Aptos"/>
                <a:ea typeface="Lato"/>
                <a:cs typeface="Lato"/>
              </a:rPr>
              <a:t>Must be within your final semester of education, or within six months of graduation to take the exam</a:t>
            </a:r>
          </a:p>
          <a:p>
            <a:pPr>
              <a:buFont typeface="Arial"/>
              <a:buChar char="•"/>
            </a:pPr>
            <a:r>
              <a:rPr lang="en-US" dirty="0">
                <a:solidFill>
                  <a:srgbClr val="222222"/>
                </a:solidFill>
                <a:latin typeface="Aptos"/>
                <a:ea typeface="Lato"/>
                <a:cs typeface="Lato"/>
              </a:rPr>
              <a:t>Career changers entering the geospatial field</a:t>
            </a:r>
            <a:endParaRPr lang="en-US" dirty="0">
              <a:solidFill>
                <a:srgbClr val="000000"/>
              </a:solidFill>
              <a:latin typeface="Aptos"/>
              <a:ea typeface="Lato"/>
              <a:cs typeface="Lato"/>
            </a:endParaRPr>
          </a:p>
          <a:p>
            <a:pPr>
              <a:buFont typeface="Arial"/>
              <a:buChar char="•"/>
            </a:pPr>
            <a:r>
              <a:rPr lang="en-US" dirty="0">
                <a:solidFill>
                  <a:srgbClr val="222222"/>
                </a:solidFill>
                <a:latin typeface="Aptos"/>
                <a:ea typeface="Lato"/>
                <a:cs typeface="Lato"/>
              </a:rPr>
              <a:t>Early career professionals planning for long-term growth</a:t>
            </a:r>
            <a:endParaRPr lang="en-US" sz="3200">
              <a:latin typeface="Aptos"/>
            </a:endParaRPr>
          </a:p>
          <a:p>
            <a:pPr>
              <a:buFont typeface="Arial"/>
              <a:buChar char="•"/>
            </a:pPr>
            <a:endParaRPr lang="en-US" sz="3200" dirty="0">
              <a:solidFill>
                <a:srgbClr val="000000"/>
              </a:solidFill>
              <a:latin typeface="Aptos"/>
              <a:cs typeface="Arial"/>
            </a:endParaRPr>
          </a:p>
          <a:p>
            <a:pPr>
              <a:buFont typeface="Arial"/>
              <a:buChar char="•"/>
            </a:pPr>
            <a:endParaRPr lang="en-US" sz="3200" dirty="0">
              <a:solidFill>
                <a:srgbClr val="000000"/>
              </a:solidFill>
              <a:latin typeface="Aptos"/>
              <a:cs typeface="Arial"/>
            </a:endParaRPr>
          </a:p>
          <a:p>
            <a:pPr>
              <a:buFont typeface="Arial"/>
              <a:buChar char="•"/>
            </a:pPr>
            <a:endParaRPr lang="en-US" sz="3200" dirty="0">
              <a:solidFill>
                <a:srgbClr val="000000"/>
              </a:solidFill>
              <a:latin typeface="Aptos"/>
              <a:cs typeface="Arial"/>
            </a:endParaRPr>
          </a:p>
          <a:p>
            <a:pPr>
              <a:buFont typeface="Arial"/>
              <a:buChar char="•"/>
            </a:pPr>
            <a:endParaRPr lang="en-US" sz="3200" dirty="0">
              <a:solidFill>
                <a:srgbClr val="000000"/>
              </a:solidFill>
              <a:latin typeface="Aptos"/>
            </a:endParaRPr>
          </a:p>
        </p:txBody>
      </p:sp>
      <p:pic>
        <p:nvPicPr>
          <p:cNvPr id="5" name="Picture 4" descr="GISCI Has a New Logo and Soon, a New Look | NYS GIS Association">
            <a:extLst>
              <a:ext uri="{FF2B5EF4-FFF2-40B4-BE49-F238E27FC236}">
                <a16:creationId xmlns:a16="http://schemas.microsoft.com/office/drawing/2014/main" id="{26DFC5BD-C5BD-0FF1-602D-4D7EFC9C2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25" y="6358509"/>
            <a:ext cx="2743200" cy="48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646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B3E993-6907-2E40-50C2-3BD523BE2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26391-61D2-912E-2D69-B5F8607EB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4678B3"/>
                </a:solidFill>
                <a:latin typeface="Aptos"/>
                <a:cs typeface="Arial"/>
              </a:rPr>
              <a:t>Benefits of GISP-E Credential</a:t>
            </a:r>
          </a:p>
        </p:txBody>
      </p:sp>
      <p:pic>
        <p:nvPicPr>
          <p:cNvPr id="5" name="Picture 4" descr="GISCI Has a New Logo and Soon, a New Look | NYS GIS Association">
            <a:extLst>
              <a:ext uri="{FF2B5EF4-FFF2-40B4-BE49-F238E27FC236}">
                <a16:creationId xmlns:a16="http://schemas.microsoft.com/office/drawing/2014/main" id="{DDAE2ECE-B12C-A858-CDEE-33129341F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25" y="6358509"/>
            <a:ext cx="2743200" cy="4846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8E5F8A-1077-7278-BC90-3E622FB93070}"/>
              </a:ext>
            </a:extLst>
          </p:cNvPr>
          <p:cNvSpPr txBox="1"/>
          <p:nvPr/>
        </p:nvSpPr>
        <p:spPr>
          <a:xfrm>
            <a:off x="838200" y="1543050"/>
            <a:ext cx="9037850" cy="76020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400" b="1" u="sng" dirty="0">
                <a:solidFill>
                  <a:srgbClr val="47C4DA"/>
                </a:solidFill>
                <a:latin typeface="Aptos"/>
                <a:cs typeface="Arial"/>
              </a:rPr>
              <a:t>Demonstrating knowledge</a:t>
            </a:r>
            <a:r>
              <a:rPr lang="en-US" sz="2400" b="1" dirty="0">
                <a:solidFill>
                  <a:srgbClr val="47C4DA"/>
                </a:solidFill>
                <a:latin typeface="Aptos"/>
                <a:cs typeface="Arial"/>
              </a:rPr>
              <a:t>:</a:t>
            </a:r>
            <a:r>
              <a:rPr lang="en-US" sz="2400" b="1" dirty="0">
                <a:solidFill>
                  <a:srgbClr val="000000"/>
                </a:solidFill>
                <a:latin typeface="Aptos"/>
                <a:cs typeface="Arial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ptos"/>
                <a:cs typeface="Arial"/>
              </a:rPr>
              <a:t>the GISP-E credential shows commitment to your career and validates your skills and knowledge. </a:t>
            </a:r>
            <a:endParaRPr lang="en-US" sz="2400">
              <a:solidFill>
                <a:srgbClr val="000000"/>
              </a:solidFill>
              <a:latin typeface="Aptos"/>
              <a:cs typeface="Arial"/>
            </a:endParaRPr>
          </a:p>
          <a:p>
            <a:pPr marL="457200" indent="-457200">
              <a:buFont typeface="Arial"/>
              <a:buChar char="•"/>
            </a:pPr>
            <a:r>
              <a:rPr lang="en-US" sz="2400" b="1" u="sng" dirty="0">
                <a:solidFill>
                  <a:srgbClr val="47C4DA"/>
                </a:solidFill>
                <a:latin typeface="Aptos"/>
                <a:cs typeface="Arial"/>
              </a:rPr>
              <a:t>Enhancing credibility</a:t>
            </a:r>
            <a:r>
              <a:rPr lang="en-US" sz="2400" b="1" dirty="0">
                <a:solidFill>
                  <a:srgbClr val="47C4DA"/>
                </a:solidFill>
                <a:latin typeface="Aptos"/>
                <a:cs typeface="Arial"/>
              </a:rPr>
              <a:t>:</a:t>
            </a:r>
            <a:r>
              <a:rPr lang="en-US" sz="2400" dirty="0">
                <a:solidFill>
                  <a:srgbClr val="000000"/>
                </a:solidFill>
                <a:latin typeface="Aptos"/>
                <a:cs typeface="Arial"/>
              </a:rPr>
              <a:t> Credentials can boost your confidence and earn you respect from your peers and clients.</a:t>
            </a:r>
            <a:endParaRPr lang="en-US" sz="1600">
              <a:solidFill>
                <a:srgbClr val="000000"/>
              </a:solidFill>
              <a:latin typeface="Aptos"/>
              <a:cs typeface="Arial"/>
            </a:endParaRPr>
          </a:p>
          <a:p>
            <a:pPr marL="457200" indent="-457200">
              <a:buFont typeface="Arial"/>
              <a:buChar char="•"/>
            </a:pPr>
            <a:r>
              <a:rPr lang="en-US" sz="2400" b="1" u="sng" dirty="0">
                <a:solidFill>
                  <a:srgbClr val="47C4DA"/>
                </a:solidFill>
                <a:latin typeface="Aptos"/>
                <a:cs typeface="Arial"/>
              </a:rPr>
              <a:t>Career advancement</a:t>
            </a:r>
            <a:r>
              <a:rPr lang="en-US" sz="2400" b="1" dirty="0">
                <a:solidFill>
                  <a:srgbClr val="47C4DA"/>
                </a:solidFill>
                <a:latin typeface="Aptos"/>
                <a:cs typeface="Arial"/>
              </a:rPr>
              <a:t>:</a:t>
            </a:r>
            <a:r>
              <a:rPr lang="en-US" sz="2400" b="1" dirty="0">
                <a:solidFill>
                  <a:srgbClr val="000000"/>
                </a:solidFill>
                <a:latin typeface="Aptos"/>
                <a:cs typeface="Arial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ptos"/>
                <a:cs typeface="Arial"/>
              </a:rPr>
              <a:t>Credentials can help you meet workplace requirements, get a promotion, or change careers. </a:t>
            </a:r>
            <a:endParaRPr lang="en-US" sz="2400">
              <a:solidFill>
                <a:srgbClr val="000000"/>
              </a:solidFill>
              <a:latin typeface="Aptos"/>
              <a:cs typeface="Arial"/>
            </a:endParaRPr>
          </a:p>
          <a:p>
            <a:pPr marL="457200" indent="-457200">
              <a:buFont typeface="Arial"/>
              <a:buChar char="•"/>
            </a:pPr>
            <a:r>
              <a:rPr lang="en-US" sz="2400" b="1" u="sng" dirty="0">
                <a:solidFill>
                  <a:srgbClr val="47C4DA"/>
                </a:solidFill>
                <a:latin typeface="Aptos"/>
                <a:cs typeface="Arial"/>
              </a:rPr>
              <a:t>Valuing education and training</a:t>
            </a:r>
            <a:r>
              <a:rPr lang="en-US" sz="2400" b="1" dirty="0">
                <a:solidFill>
                  <a:srgbClr val="47C4DA"/>
                </a:solidFill>
                <a:latin typeface="Aptos"/>
                <a:cs typeface="Arial"/>
              </a:rPr>
              <a:t>:</a:t>
            </a:r>
            <a:r>
              <a:rPr lang="en-US" sz="2400" dirty="0">
                <a:solidFill>
                  <a:srgbClr val="000000"/>
                </a:solidFill>
                <a:latin typeface="Aptos"/>
                <a:cs typeface="Arial"/>
              </a:rPr>
              <a:t> Credentialing programs can validate the education and training that students receive and can motivate them to continue to achieve.</a:t>
            </a:r>
            <a:endParaRPr lang="en-US" sz="2400">
              <a:solidFill>
                <a:srgbClr val="000000"/>
              </a:solidFill>
              <a:latin typeface="Aptos"/>
              <a:cs typeface="Arial"/>
            </a:endParaRPr>
          </a:p>
          <a:p>
            <a:pPr marL="457200" indent="-457200">
              <a:buFont typeface="Arial"/>
              <a:buChar char="•"/>
            </a:pPr>
            <a:r>
              <a:rPr lang="en-US" sz="2400" b="1" dirty="0">
                <a:solidFill>
                  <a:srgbClr val="47C4DA"/>
                </a:solidFill>
                <a:latin typeface="Aptos"/>
                <a:cs typeface="Arial"/>
              </a:rPr>
              <a:t>Early Start: </a:t>
            </a:r>
            <a:r>
              <a:rPr lang="en-US" sz="2400" b="1" dirty="0">
                <a:solidFill>
                  <a:srgbClr val="000000"/>
                </a:solidFill>
                <a:latin typeface="Aptos"/>
                <a:cs typeface="Arial"/>
              </a:rPr>
              <a:t>GISP-E holders can become a GISP</a:t>
            </a:r>
            <a:r>
              <a:rPr lang="en-US" sz="2400" b="1" dirty="0">
                <a:solidFill>
                  <a:srgbClr val="000000"/>
                </a:solidFill>
                <a:ea typeface="+mn-lt"/>
                <a:cs typeface="+mn-lt"/>
              </a:rPr>
              <a:t>®</a:t>
            </a:r>
            <a:r>
              <a:rPr lang="en-US" sz="2400" b="1" dirty="0">
                <a:solidFill>
                  <a:srgbClr val="000000"/>
                </a:solidFill>
                <a:latin typeface="Aptos"/>
                <a:cs typeface="Arial"/>
              </a:rPr>
              <a:t> in three years instead of the typical four.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Aptos"/>
              <a:cs typeface="Arial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Aptos"/>
              <a:cs typeface="Arial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Aptos"/>
              <a:cs typeface="Arial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Aptos"/>
              <a:cs typeface="Arial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Aptos"/>
              <a:cs typeface="Arial"/>
            </a:endParaRPr>
          </a:p>
          <a:p>
            <a:endParaRPr lang="en-US" sz="2800" dirty="0">
              <a:solidFill>
                <a:srgbClr val="000000"/>
              </a:solidFill>
              <a:latin typeface="Aptos"/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0000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929451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FB9229-5B31-3E74-C613-CB4DB1C55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FB7E7-48E8-4351-3DD5-FB0AC4904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4678B3"/>
                </a:solidFill>
                <a:latin typeface="Aptos"/>
                <a:cs typeface="Arial"/>
              </a:rPr>
              <a:t>Why Become a GISP-E?</a:t>
            </a:r>
          </a:p>
        </p:txBody>
      </p:sp>
      <p:pic>
        <p:nvPicPr>
          <p:cNvPr id="5" name="Picture 4" descr="GISCI Has a New Logo and Soon, a New Look | NYS GIS Association">
            <a:extLst>
              <a:ext uri="{FF2B5EF4-FFF2-40B4-BE49-F238E27FC236}">
                <a16:creationId xmlns:a16="http://schemas.microsoft.com/office/drawing/2014/main" id="{B4C1E17E-2C7A-62D7-7494-30A4F7002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25" y="6358509"/>
            <a:ext cx="2743200" cy="4846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6B4F46-A5A3-6D20-1C2D-4BDBDFF4B98B}"/>
              </a:ext>
            </a:extLst>
          </p:cNvPr>
          <p:cNvSpPr txBox="1"/>
          <p:nvPr/>
        </p:nvSpPr>
        <p:spPr>
          <a:xfrm>
            <a:off x="838200" y="1713139"/>
            <a:ext cx="8569765" cy="44157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3200" dirty="0">
                <a:solidFill>
                  <a:srgbClr val="222222"/>
                </a:solidFill>
                <a:latin typeface="Aptos"/>
                <a:ea typeface="Tahoma"/>
                <a:cs typeface="Tahoma"/>
              </a:rPr>
              <a:t>The </a:t>
            </a:r>
            <a:r>
              <a:rPr lang="en-US" sz="3200" dirty="0" err="1">
                <a:solidFill>
                  <a:srgbClr val="222222"/>
                </a:solidFill>
                <a:latin typeface="Aptos"/>
                <a:ea typeface="Tahoma"/>
                <a:cs typeface="Tahoma"/>
              </a:rPr>
              <a:t>PreGISP</a:t>
            </a:r>
            <a:r>
              <a:rPr lang="en-US" sz="3200" dirty="0">
                <a:solidFill>
                  <a:srgbClr val="222222"/>
                </a:solidFill>
                <a:ea typeface="+mn-lt"/>
                <a:cs typeface="+mn-lt"/>
              </a:rPr>
              <a:t>®</a:t>
            </a:r>
            <a:r>
              <a:rPr lang="en-US" sz="3200" dirty="0">
                <a:solidFill>
                  <a:srgbClr val="222222"/>
                </a:solidFill>
                <a:latin typeface="Aptos"/>
                <a:ea typeface="Tahoma"/>
                <a:cs typeface="Tahoma"/>
              </a:rPr>
              <a:t> Certification isn’t just a practice test—it’s a </a:t>
            </a:r>
            <a:r>
              <a:rPr lang="en-US" sz="3200" b="1" dirty="0">
                <a:solidFill>
                  <a:srgbClr val="222222"/>
                </a:solidFill>
                <a:latin typeface="Aptos"/>
                <a:ea typeface="Tahoma"/>
                <a:cs typeface="Tahoma"/>
              </a:rPr>
              <a:t>career development milestone</a:t>
            </a:r>
            <a:r>
              <a:rPr lang="en-US" sz="3200" dirty="0">
                <a:solidFill>
                  <a:srgbClr val="222222"/>
                </a:solidFill>
                <a:latin typeface="Aptos"/>
                <a:ea typeface="Tahoma"/>
                <a:cs typeface="Tahoma"/>
              </a:rPr>
              <a:t>. For students and new professionals, it bridges the gap between academic learning and professional certification. </a:t>
            </a:r>
            <a:endParaRPr lang="en-US" sz="3200">
              <a:solidFill>
                <a:srgbClr val="000000"/>
              </a:solidFill>
              <a:latin typeface="Aptos"/>
              <a:ea typeface="Tahoma"/>
              <a:cs typeface="Arial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3200" dirty="0">
              <a:solidFill>
                <a:srgbClr val="222222"/>
              </a:solidFill>
              <a:latin typeface="Aptos"/>
              <a:ea typeface="Tahoma"/>
              <a:cs typeface="Tahoma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3200" dirty="0">
                <a:solidFill>
                  <a:srgbClr val="222222"/>
                </a:solidFill>
                <a:latin typeface="Aptos"/>
                <a:ea typeface="Tahoma"/>
                <a:cs typeface="Tahoma"/>
              </a:rPr>
              <a:t>It helps you </a:t>
            </a:r>
            <a:r>
              <a:rPr lang="en-US" sz="3200" b="1" dirty="0">
                <a:solidFill>
                  <a:srgbClr val="222222"/>
                </a:solidFill>
                <a:latin typeface="Aptos"/>
                <a:ea typeface="Tahoma"/>
                <a:cs typeface="Tahoma"/>
              </a:rPr>
              <a:t>think like a GISP</a:t>
            </a:r>
            <a:r>
              <a:rPr lang="en-US" sz="3200" dirty="0">
                <a:solidFill>
                  <a:srgbClr val="222222"/>
                </a:solidFill>
                <a:latin typeface="Aptos"/>
                <a:ea typeface="Tahoma"/>
                <a:cs typeface="Tahoma"/>
              </a:rPr>
              <a:t>® before you officially become one.</a:t>
            </a:r>
            <a:endParaRPr lang="en-US" sz="3200" dirty="0">
              <a:solidFill>
                <a:srgbClr val="000000"/>
              </a:solidFill>
              <a:latin typeface="Aptos"/>
              <a:ea typeface="Tahoma"/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0000"/>
              </a:solidFill>
              <a:latin typeface="Aptos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3482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About GISCI</vt:lpstr>
      <vt:lpstr>PowerPoint Presentation</vt:lpstr>
      <vt:lpstr>What is the PreGISP® Program?</vt:lpstr>
      <vt:lpstr>What is the GISP-E Credential?</vt:lpstr>
      <vt:lpstr>Who is a GISP-E candidate?</vt:lpstr>
      <vt:lpstr>Benefits of GISP-E Credential</vt:lpstr>
      <vt:lpstr>Why Become a GISP-E?</vt:lpstr>
      <vt:lpstr>PowerPoint Presentation</vt:lpstr>
      <vt:lpstr>About the Exam</vt:lpstr>
      <vt:lpstr>PreGISP Exam Blueprint</vt:lpstr>
      <vt:lpstr>Testing Dates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750</cp:revision>
  <dcterms:created xsi:type="dcterms:W3CDTF">2025-07-15T13:23:57Z</dcterms:created>
  <dcterms:modified xsi:type="dcterms:W3CDTF">2026-08-20T19:26:24Z</dcterms:modified>
</cp:coreProperties>
</file>